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4"/>
  </p:sldMasterIdLst>
  <p:notesMasterIdLst>
    <p:notesMasterId r:id="rId27"/>
  </p:notesMasterIdLst>
  <p:sldIdLst>
    <p:sldId id="335" r:id="rId5"/>
    <p:sldId id="351" r:id="rId6"/>
    <p:sldId id="361" r:id="rId7"/>
    <p:sldId id="384" r:id="rId8"/>
    <p:sldId id="368" r:id="rId9"/>
    <p:sldId id="386" r:id="rId10"/>
    <p:sldId id="385" r:id="rId11"/>
    <p:sldId id="369" r:id="rId12"/>
    <p:sldId id="371" r:id="rId13"/>
    <p:sldId id="387" r:id="rId14"/>
    <p:sldId id="370" r:id="rId15"/>
    <p:sldId id="372" r:id="rId16"/>
    <p:sldId id="373" r:id="rId17"/>
    <p:sldId id="374" r:id="rId18"/>
    <p:sldId id="375" r:id="rId19"/>
    <p:sldId id="376" r:id="rId20"/>
    <p:sldId id="378" r:id="rId21"/>
    <p:sldId id="377" r:id="rId22"/>
    <p:sldId id="379" r:id="rId23"/>
    <p:sldId id="380" r:id="rId24"/>
    <p:sldId id="382" r:id="rId25"/>
    <p:sldId id="35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han Smith" initials="NS" lastIdx="5" clrIdx="0">
    <p:extLst>
      <p:ext uri="{19B8F6BF-5375-455C-9EA6-DF929625EA0E}">
        <p15:presenceInfo xmlns:p15="http://schemas.microsoft.com/office/powerpoint/2012/main" userId="f0425a0d9f426aba" providerId="Windows Live"/>
      </p:ext>
    </p:extLst>
  </p:cmAuthor>
  <p:cmAuthor id="2" name="nwraysmith@gmail.com" initials="nw" lastIdx="2" clrIdx="1">
    <p:extLst>
      <p:ext uri="{19B8F6BF-5375-455C-9EA6-DF929625EA0E}">
        <p15:presenceInfo xmlns:p15="http://schemas.microsoft.com/office/powerpoint/2012/main" userId="S::urn:spo:guest#nwraysmith@gmail.com::" providerId="AD"/>
      </p:ext>
    </p:extLst>
  </p:cmAuthor>
  <p:cmAuthor id="3" name="ryan.koenig@hotmail.ca" initials="ry" lastIdx="2" clrIdx="2">
    <p:extLst>
      <p:ext uri="{19B8F6BF-5375-455C-9EA6-DF929625EA0E}">
        <p15:presenceInfo xmlns:p15="http://schemas.microsoft.com/office/powerpoint/2012/main" userId="S::urn:spo:guest#ryan.koenig@hotmail.ca::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67A509-E389-85C6-F34C-9B313E74CDE3}" v="4" dt="2021-05-07T22:54:49.693"/>
    <p1510:client id="{95E8DA12-4F19-6B80-7566-8C24B47FD671}" v="8" dt="2021-05-08T15:55:00.582"/>
    <p1510:client id="{B7EEC59F-6085-0000-A4B1-1133A1048F00}" v="5" dt="2021-05-08T16:11:15.3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>
        <p:guide orient="horz" pos="367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wraysmith@gmail.com" userId="S::urn:spo:guest#nwraysmith@gmail.com::" providerId="AD" clId="Web-{8367A509-E389-85C6-F34C-9B313E74CDE3}"/>
    <pc:docChg chg="">
      <pc:chgData name="nwraysmith@gmail.com" userId="S::urn:spo:guest#nwraysmith@gmail.com::" providerId="AD" clId="Web-{8367A509-E389-85C6-F34C-9B313E74CDE3}" dt="2021-05-07T22:54:49.693" v="3"/>
      <pc:docMkLst>
        <pc:docMk/>
      </pc:docMkLst>
      <pc:sldChg chg="addCm modCm">
        <pc:chgData name="nwraysmith@gmail.com" userId="S::urn:spo:guest#nwraysmith@gmail.com::" providerId="AD" clId="Web-{8367A509-E389-85C6-F34C-9B313E74CDE3}" dt="2021-05-07T22:54:49.693" v="3"/>
        <pc:sldMkLst>
          <pc:docMk/>
          <pc:sldMk cId="1341168471" sldId="385"/>
        </pc:sldMkLst>
      </pc:sldChg>
      <pc:sldChg chg="addCm modCm">
        <pc:chgData name="nwraysmith@gmail.com" userId="S::urn:spo:guest#nwraysmith@gmail.com::" providerId="AD" clId="Web-{8367A509-E389-85C6-F34C-9B313E74CDE3}" dt="2021-05-07T22:54:38.615" v="1"/>
        <pc:sldMkLst>
          <pc:docMk/>
          <pc:sldMk cId="3563375699" sldId="386"/>
        </pc:sldMkLst>
      </pc:sldChg>
    </pc:docChg>
  </pc:docChgLst>
  <pc:docChgLst>
    <pc:chgData name="nwraysmith@gmail.com" userId="S::urn:spo:guest#nwraysmith@gmail.com::" providerId="AD" clId="Web-{B7EEC59F-6085-0000-A4B1-1133A1048F00}"/>
    <pc:docChg chg="modSld">
      <pc:chgData name="nwraysmith@gmail.com" userId="S::urn:spo:guest#nwraysmith@gmail.com::" providerId="AD" clId="Web-{B7EEC59F-6085-0000-A4B1-1133A1048F00}" dt="2021-05-08T16:11:15.378" v="3"/>
      <pc:docMkLst>
        <pc:docMk/>
      </pc:docMkLst>
      <pc:sldChg chg="delCm">
        <pc:chgData name="nwraysmith@gmail.com" userId="S::urn:spo:guest#nwraysmith@gmail.com::" providerId="AD" clId="Web-{B7EEC59F-6085-0000-A4B1-1133A1048F00}" dt="2021-05-08T16:11:15.378" v="3"/>
        <pc:sldMkLst>
          <pc:docMk/>
          <pc:sldMk cId="1341168471" sldId="385"/>
        </pc:sldMkLst>
      </pc:sldChg>
      <pc:sldChg chg="modSp delCm">
        <pc:chgData name="nwraysmith@gmail.com" userId="S::urn:spo:guest#nwraysmith@gmail.com::" providerId="AD" clId="Web-{B7EEC59F-6085-0000-A4B1-1133A1048F00}" dt="2021-05-08T16:11:06.956" v="2"/>
        <pc:sldMkLst>
          <pc:docMk/>
          <pc:sldMk cId="3563375699" sldId="386"/>
        </pc:sldMkLst>
        <pc:spChg chg="mod">
          <ac:chgData name="nwraysmith@gmail.com" userId="S::urn:spo:guest#nwraysmith@gmail.com::" providerId="AD" clId="Web-{B7EEC59F-6085-0000-A4B1-1133A1048F00}" dt="2021-05-08T16:10:43.487" v="1" actId="20577"/>
          <ac:spMkLst>
            <pc:docMk/>
            <pc:sldMk cId="3563375699" sldId="386"/>
            <ac:spMk id="7" creationId="{11EF0A06-755C-46C8-8507-EBB7658BAA1C}"/>
          </ac:spMkLst>
        </pc:spChg>
      </pc:sldChg>
    </pc:docChg>
  </pc:docChgLst>
  <pc:docChgLst>
    <pc:chgData name="ryan.koenig@hotmail.ca" userId="S::urn:spo:guest#ryan.koenig@hotmail.ca::" providerId="AD" clId="Web-{95E8DA12-4F19-6B80-7566-8C24B47FD671}"/>
    <pc:docChg chg="modSld">
      <pc:chgData name="ryan.koenig@hotmail.ca" userId="S::urn:spo:guest#ryan.koenig@hotmail.ca::" providerId="AD" clId="Web-{95E8DA12-4F19-6B80-7566-8C24B47FD671}" dt="2021-05-08T15:55:00.582" v="4"/>
      <pc:docMkLst>
        <pc:docMk/>
      </pc:docMkLst>
      <pc:sldChg chg="modSp addCm">
        <pc:chgData name="ryan.koenig@hotmail.ca" userId="S::urn:spo:guest#ryan.koenig@hotmail.ca::" providerId="AD" clId="Web-{95E8DA12-4F19-6B80-7566-8C24B47FD671}" dt="2021-05-08T15:55:00.582" v="4"/>
        <pc:sldMkLst>
          <pc:docMk/>
          <pc:sldMk cId="1341168471" sldId="385"/>
        </pc:sldMkLst>
        <pc:picChg chg="mod">
          <ac:chgData name="ryan.koenig@hotmail.ca" userId="S::urn:spo:guest#ryan.koenig@hotmail.ca::" providerId="AD" clId="Web-{95E8DA12-4F19-6B80-7566-8C24B47FD671}" dt="2021-05-08T15:52:09.223" v="1"/>
          <ac:picMkLst>
            <pc:docMk/>
            <pc:sldMk cId="1341168471" sldId="385"/>
            <ac:picMk id="1028" creationId="{E7B6A25F-7199-48F7-B773-A0C425DB4D47}"/>
          </ac:picMkLst>
        </pc:picChg>
      </pc:sldChg>
      <pc:sldChg chg="modSp addCm">
        <pc:chgData name="ryan.koenig@hotmail.ca" userId="S::urn:spo:guest#ryan.koenig@hotmail.ca::" providerId="AD" clId="Web-{95E8DA12-4F19-6B80-7566-8C24B47FD671}" dt="2021-05-08T15:54:54.394" v="3"/>
        <pc:sldMkLst>
          <pc:docMk/>
          <pc:sldMk cId="3563375699" sldId="386"/>
        </pc:sldMkLst>
        <pc:picChg chg="mod">
          <ac:chgData name="ryan.koenig@hotmail.ca" userId="S::urn:spo:guest#ryan.koenig@hotmail.ca::" providerId="AD" clId="Web-{95E8DA12-4F19-6B80-7566-8C24B47FD671}" dt="2021-05-08T15:54:22.957" v="2"/>
          <ac:picMkLst>
            <pc:docMk/>
            <pc:sldMk cId="3563375699" sldId="386"/>
            <ac:picMk id="1028" creationId="{E7B6A25F-7199-48F7-B773-A0C425DB4D47}"/>
          </ac:picMkLst>
        </pc:pic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31DFB3-42E8-9540-92FB-4AE3F4203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1"/>
            <a:ext cx="11953875" cy="63055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13C1B90-0A14-7B4B-B05B-357A6A88291E}"/>
              </a:ext>
            </a:extLst>
          </p:cNvPr>
          <p:cNvCxnSpPr>
            <a:cxnSpLocks/>
          </p:cNvCxnSpPr>
          <p:nvPr userDrawn="1"/>
        </p:nvCxnSpPr>
        <p:spPr>
          <a:xfrm>
            <a:off x="1036261" y="4159793"/>
            <a:ext cx="10122586" cy="0"/>
          </a:xfrm>
          <a:prstGeom prst="line">
            <a:avLst/>
          </a:prstGeom>
          <a:ln w="1270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90097E88-8912-8A4F-9D00-BDA132434FE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33153" y="4728131"/>
            <a:ext cx="7806047" cy="28116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58E2CE6-6A25-40B9-BD31-82C750738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7805737" cy="2113466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91C010F4-E1E5-354F-9B4A-6253D3DC2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F7C8C0-EB32-3C44-930E-DE05403C543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85649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6473F2-000A-7C44-9048-A0C0D4B65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A0597E-7AE3-F242-9DDF-F678A5E11458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EAB7162A-656B-3447-976F-951853C325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49638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C8B98E47-9A5A-E54C-A093-86D516AAD0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58199" y="2328554"/>
            <a:ext cx="4868860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274C5-9C2D-4A46-AEAE-9DBE1C417477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19017-8DD9-4B28-B0F1-E82FFB8C1DF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0BFF08-A844-4449-9EC2-5B6B6C2D62AF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75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2476683E-62F2-7746-A136-3A729C70D8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52691"/>
            <a:ext cx="307815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EF5BDE3-656A-414E-BE18-702CA738A9D2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039099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EAADDF0-090D-2C4F-BE2D-160C2C55029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39760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E0EAFBC-DE77-7648-95EC-91DDA529F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2A16A97-402E-8040-9B48-1B6ED23ABC4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BD319C-69C3-3D46-977C-F80FD35E3C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31731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4F6FB95E-AD0D-3843-8241-AB907F5915C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66252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CC85BB87-C622-304F-9F58-8716188AA54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933114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6B0B5-56D6-429D-BC3A-5E501EDADA88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88DFE9-DB89-4EB9-9FB1-D484EC0C1B5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C09F4-4087-4A1E-B8B8-85A748DC901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806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80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D6FA74B-53F8-584F-85D3-47FB14D40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C152369-C198-1E48-8F65-F6AC0534DFF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921E4-02B0-3748-9844-933F710058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21923"/>
            <a:ext cx="4876800" cy="3825952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3048678-0BD6-C448-8690-BD61FC6095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48400" y="2286000"/>
            <a:ext cx="4876800" cy="2746375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C8134C-ADB9-4E1C-97DD-12E5DE2C775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A0C24D-14BB-46C9-A4C2-DB15E4FB9B2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33D085-5F13-41E2-9C46-08E3E2846CC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89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7107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57107" y="2286003"/>
            <a:ext cx="4876800" cy="233272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6261560" y="1869925"/>
            <a:ext cx="4872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8B57D363-927D-CE43-AD8A-2F5E6CC59E9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4659581"/>
            <a:ext cx="4876800" cy="543031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B2FDBC3-20E9-45B6-850D-2F34EA22D1B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17A152-7FD0-42FA-9937-8667D4B7515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87AABD-BCAB-4325-8510-954CAAD92A9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41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7687ADE-BAA9-634F-96B8-ACF4EE9BD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906250" cy="62171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7810499" cy="290453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BEC4E73-6A9F-2F46-89D1-559CE56C12BE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88BFD865-74BB-5B40-8DA8-7D7B921A7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5A4B708A-874B-4F75-A235-6908EB43FA8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1D589B3-67A1-4B39-9EEF-2FB7AB10EC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5D91E6B-55B5-4092-AD3B-F7E1FD0045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31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48768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69925"/>
            <a:ext cx="10460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4824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AE1D3B9-B2D1-4927-BE44-8408FBD84C0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7447116-BCE7-456E-88B8-96ADC76E5FC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3B6347-A35F-4216-9988-7393E598E12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0165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808B2-C5CA-FE45-B556-461D856BF7A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425CA9F-967F-1545-8E32-09F4DB0F04F6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4475" y="1862667"/>
            <a:ext cx="10103049" cy="867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69DD4EBD-237B-7245-A9C2-A37674E23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1577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BA6D65B-10A2-D743-9FFA-D14B8696F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FCB9F5CF-0F1D-284B-B997-AC308FED47B9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951345" y="2286000"/>
            <a:ext cx="9145155" cy="31649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5652B48-7CDD-5645-B29B-54727CA5F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0F4C76-2690-7448-8D03-9692C2BB101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1C09B5-CD25-4B65-9120-D8EBD79ABC8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6281DE-BBF4-4AA1-B110-DC418232A01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39333A-6926-414D-9C9D-B62395A38A8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965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855E5B9-5A63-2D46-8653-3FD1F538F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4453"/>
            <a:ext cx="11158847" cy="58248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03FB492B-801F-1741-BD1B-89F9C6BFF0E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1028700" y="2423161"/>
            <a:ext cx="9067800" cy="22274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74545B3-0290-D848-BDB5-811BC52BD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10096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3709460-09E4-854A-889B-491A934DE40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F749A19-BE29-4599-ABBE-E7C61FF9EE3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8F30C11-6611-47E2-9CF7-8EE77F4CD10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AF710E8-4CE9-4D79-8121-DD559D321EC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03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A99595-F780-594B-8C36-E4E5AF5E1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4AFB169-81B7-454B-BE19-407333C86F3B}"/>
              </a:ext>
            </a:extLst>
          </p:cNvPr>
          <p:cNvCxnSpPr>
            <a:cxnSpLocks/>
          </p:cNvCxnSpPr>
          <p:nvPr userDrawn="1"/>
        </p:nvCxnSpPr>
        <p:spPr>
          <a:xfrm>
            <a:off x="2184935" y="1874704"/>
            <a:ext cx="8973912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04344"/>
            <a:ext cx="7810500" cy="298926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A06611-233D-45FA-A146-AB9D4F4A78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525" y="978781"/>
            <a:ext cx="1589372" cy="1325563"/>
          </a:xfrm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r>
              <a:rPr lang="en-US"/>
              <a:t>“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4887C6-2D97-4388-AA65-CEEA6591BFB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F84EFA-1D77-40D3-B5AC-6652DC26F0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13CA07C-1BC2-4B16-8557-27C373CFCE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144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FAD8BFA-14F6-F54A-AB64-29F9F7616A7D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4640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B9E731-6B9B-024E-9360-F9F34CC663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4313437"/>
            <a:ext cx="1828800" cy="4012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FD3D9C96-2F42-E545-BD97-AC8568E2F4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287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892AA37C-BA0F-9C4F-B098-EDFE391C47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84600" y="4332486"/>
            <a:ext cx="1828800" cy="40122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EEAAAC92-F1DA-6847-8D56-1ACCD5E3B0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846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F4E4153D-E2B3-7D4A-8D92-FF6597B2FB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31512" y="431343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0D6B703A-5BF6-744F-A3D3-C65E3F8B3B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31512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982A9FE5-981A-B340-B8F8-D2DB83C1960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296400" y="433248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594B2391-B4C8-5542-8285-39BAD874EC1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296400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25">
            <a:extLst>
              <a:ext uri="{FF2B5EF4-FFF2-40B4-BE49-F238E27FC236}">
                <a16:creationId xmlns:a16="http://schemas.microsoft.com/office/drawing/2014/main" id="{A2D87BC1-884E-CD4E-BABF-B7AF4DF7869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287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DB0763B3-E65F-8A47-AA7C-C9A56C506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7846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Picture Placeholder 25">
            <a:extLst>
              <a:ext uri="{FF2B5EF4-FFF2-40B4-BE49-F238E27FC236}">
                <a16:creationId xmlns:a16="http://schemas.microsoft.com/office/drawing/2014/main" id="{1E0F47CF-6DE7-F745-B9D8-55421009AF4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5405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Picture Placeholder 25">
            <a:extLst>
              <a:ext uri="{FF2B5EF4-FFF2-40B4-BE49-F238E27FC236}">
                <a16:creationId xmlns:a16="http://schemas.microsoft.com/office/drawing/2014/main" id="{B4621956-6AB4-E346-8900-9AE2A51ADBC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296400" y="2314278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3B64062A-6292-0441-95CB-9A91F49DB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83883EC-FACE-4093-9976-8B0D4C8BEBCC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2611EE2-9C8D-405E-9ABF-8EFD1E1D6BB5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FE126EB-13BB-4830-A999-3778C11747A6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63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 userDrawn="1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8" orient="horz" pos="3072" userDrawn="1">
          <p15:clr>
            <a:srgbClr val="FBAE40"/>
          </p15:clr>
        </p15:guide>
        <p15:guide id="13" pos="6384" userDrawn="1">
          <p15:clr>
            <a:srgbClr val="FBAE40"/>
          </p15:clr>
        </p15:guide>
        <p15:guide id="14" orient="horz" pos="32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A116A2E3-682D-BD4F-9FC9-4546B0C9A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D64AC08-85A6-6F44-88B4-3FAE91B70C1B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1056DE-470B-C64D-99AE-5039A021EC5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4ADA9C53-0DC4-4D43-B80C-9B0A9E0EBD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06672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F8E68047-DF25-AB45-A0F0-F4DFE23516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06672" y="3336211"/>
            <a:ext cx="2286000" cy="249099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61DB1B27-14E7-1549-BDAA-6DD31A1B1FC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839200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69D66743-22F2-C84F-9FD2-F350766D6CD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39200" y="3331030"/>
            <a:ext cx="2286000" cy="24665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4A38EF55-8739-4A40-A228-67296EA938B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74144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268DC74C-B0F9-2649-BEC3-BBA0BD73765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57921" y="3331029"/>
            <a:ext cx="2286000" cy="24665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1422B-E6C5-43B2-9F2B-DECEB381214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68377" y="3331029"/>
            <a:ext cx="2286000" cy="24669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C81DA9-1713-43A7-A2CF-A9525B11AF43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6A8F0-5D79-4C8A-9966-308409EB26B0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85BAE5-43DA-49F0-89E6-66D549C52389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560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14" pos="1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79F22C8-3EAB-425F-ADBA-3A162D820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30818" y="6292334"/>
            <a:ext cx="1522982" cy="18288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September 3, 20XX 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C4B4F87-0B31-4EDA-8270-4233B0D8F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8180" y="6294120"/>
            <a:ext cx="1462788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05EC255-976A-48BF-A8A0-1ECEBDFBB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3500" y="6292334"/>
            <a:ext cx="41275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74" r:id="rId2"/>
    <p:sldLayoutId id="2147483673" r:id="rId3"/>
    <p:sldLayoutId id="2147483671" r:id="rId4"/>
    <p:sldLayoutId id="2147483678" r:id="rId5"/>
    <p:sldLayoutId id="2147483676" r:id="rId6"/>
    <p:sldLayoutId id="2147483677" r:id="rId7"/>
    <p:sldLayoutId id="2147483660" r:id="rId8"/>
    <p:sldLayoutId id="2147483675" r:id="rId9"/>
    <p:sldLayoutId id="2147483679" r:id="rId10"/>
    <p:sldLayoutId id="2147483680" r:id="rId11"/>
    <p:sldLayoutId id="2147483681" r:id="rId12"/>
    <p:sldLayoutId id="214748368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7008" userDrawn="1">
          <p15:clr>
            <a:srgbClr val="F26B43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24" userDrawn="1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orient="horz" pos="624" userDrawn="1">
          <p15:clr>
            <a:srgbClr val="F26B43"/>
          </p15:clr>
        </p15:guide>
        <p15:guide id="18" orient="horz" pos="3672" userDrawn="1">
          <p15:clr>
            <a:srgbClr val="F26B43"/>
          </p15:clr>
        </p15:guide>
        <p15:guide id="19" pos="3984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s/photos/data?utm_source=unsplash&amp;utm_medium=referral&amp;utm_content=creditCopyText" TargetMode="External"/><Relationship Id="rId2" Type="http://schemas.openxmlformats.org/officeDocument/2006/relationships/hyperlink" Target="https://unsplash.com/@markusspiske?utm_source=unsplash&amp;utm_medium=referral&amp;utm_content=creditCopyText" TargetMode="External"/><Relationship Id="rId1" Type="http://schemas.openxmlformats.org/officeDocument/2006/relationships/slideLayout" Target="../slideLayouts/slideLayout13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ECC17-4660-124A-8996-54F15FD169C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b="1"/>
              <a:t>Data 599</a:t>
            </a:r>
            <a:r>
              <a:rPr lang="en-US"/>
              <a:t>      Mitch Harris, Ryan Koenig, Nathan Smith 	May 11, 2021 </a:t>
            </a:r>
          </a:p>
          <a:p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C99CF7C-AFAB-48F1-8FC3-CCCE98982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9863322" cy="2113466"/>
          </a:xfrm>
        </p:spPr>
        <p:txBody>
          <a:bodyPr/>
          <a:lstStyle/>
          <a:p>
            <a:r>
              <a:rPr lang="en-US" sz="4000" dirty="0"/>
              <a:t>Urban Data Lab Capstone Project</a:t>
            </a:r>
            <a:br>
              <a:rPr lang="en-US" sz="4000" dirty="0"/>
            </a:br>
            <a:r>
              <a:rPr lang="en-US" sz="4000" dirty="0"/>
              <a:t>Real-time Sensor Anomaly Detection</a:t>
            </a:r>
            <a:br>
              <a:rPr lang="en-US" sz="4000" dirty="0"/>
            </a:br>
            <a:r>
              <a:rPr lang="en-US" sz="3200" dirty="0"/>
              <a:t>Proposal Presentation</a:t>
            </a:r>
          </a:p>
        </p:txBody>
      </p:sp>
    </p:spTree>
    <p:extLst>
      <p:ext uri="{BB962C8B-B14F-4D97-AF65-F5344CB8AC3E}">
        <p14:creationId xmlns:p14="http://schemas.microsoft.com/office/powerpoint/2010/main" val="2605473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4B3AC1-7585-4D99-87DA-584C8268F0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669" y="1962294"/>
            <a:ext cx="9828661" cy="421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385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Management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9802057" cy="2904530"/>
          </a:xfrm>
        </p:spPr>
        <p:txBody>
          <a:bodyPr/>
          <a:lstStyle/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Approach</a:t>
            </a:r>
          </a:p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Meetings / Communication </a:t>
            </a:r>
          </a:p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Description of Tools</a:t>
            </a:r>
          </a:p>
          <a:p>
            <a:pPr>
              <a:lnSpc>
                <a:spcPct val="110000"/>
              </a:lnSpc>
            </a:pPr>
            <a:endParaRPr lang="en-US">
              <a:cs typeface="Calibri"/>
            </a:endParaRP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154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Management</a:t>
            </a:r>
            <a:br>
              <a:rPr lang="en-US"/>
            </a:br>
            <a:r>
              <a:rPr lang="en-US" sz="300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09B1391-FB3D-456C-A966-5147516D05AB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One week sprints with weekly scrum meetings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High-level schedule tracking with Gantt chart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Task allocation and tracking using Kanban boards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Daily stand-ups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Twice weekly meetings with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Templates setup for: meeting minutes, scrums planning, weekly presentations, logs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934888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Management</a:t>
            </a:r>
            <a:br>
              <a:rPr lang="en-US"/>
            </a:br>
            <a:r>
              <a:rPr lang="en-US" sz="3000"/>
              <a:t>Meetings /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8D327C-2B66-4C65-80F3-2D601F829520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Daily internal stand-ups at 10 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Weekly scrum planning with client on Thursday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Weekly technical project meetings with client on Monday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Internal MDS Team slack channel used for general team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External slack channel setup with client for client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OneDrive setup for file sharing with client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205776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Management</a:t>
            </a:r>
            <a:br>
              <a:rPr lang="en-US"/>
            </a:br>
            <a:r>
              <a:rPr lang="en-US" sz="3000"/>
              <a:t>Description of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E12A865-2B9E-4C48-B4B4-F23C13F437E4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GitHub</a:t>
            </a:r>
            <a:r>
              <a:rPr lang="en-US" sz="2000"/>
              <a:t> repo for MDS Team project organization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Clubhouse.io </a:t>
            </a:r>
            <a:r>
              <a:rPr lang="en-US" sz="2000"/>
              <a:t>for Kanban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Slack </a:t>
            </a:r>
            <a:r>
              <a:rPr lang="en-US" sz="2000"/>
              <a:t>for internal and external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OneDrive </a:t>
            </a:r>
            <a:r>
              <a:rPr lang="en-US" sz="2000"/>
              <a:t>for file sharing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Word/Excel/PowerPoint </a:t>
            </a:r>
            <a:r>
              <a:rPr lang="en-US" sz="2000"/>
              <a:t>for templates</a:t>
            </a:r>
          </a:p>
        </p:txBody>
      </p:sp>
    </p:spTree>
    <p:extLst>
      <p:ext uri="{BB962C8B-B14F-4D97-AF65-F5344CB8AC3E}">
        <p14:creationId xmlns:p14="http://schemas.microsoft.com/office/powerpoint/2010/main" val="1946423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Status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9802057" cy="2904530"/>
          </a:xfrm>
        </p:spPr>
        <p:txBody>
          <a:bodyPr/>
          <a:lstStyle/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Previous Week Summary (May 3-9)</a:t>
            </a:r>
          </a:p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Next Week Planning (May 10-16)</a:t>
            </a:r>
          </a:p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Timeline Reflection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5082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Previous Week Tasks Completed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2"/>
            <a:ext cx="9791700" cy="356869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7700BF-19CD-4D74-9447-41889C56E693}"/>
              </a:ext>
            </a:extLst>
          </p:cNvPr>
          <p:cNvSpPr txBox="1">
            <a:spLocks/>
          </p:cNvSpPr>
          <p:nvPr/>
        </p:nvSpPr>
        <p:spPr>
          <a:xfrm>
            <a:off x="1028699" y="2452477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Initial kick-off meeting with UDL (Mon May 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Second meeting with UDL based on project selection (Wed May 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Set up project templates (meeting minutes, logs, team document)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Kanban project management setup on Clubhouse.io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Proposal, including: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Project background review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High-level data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Proposal presentation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605482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Previous Week Individual 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094C500-A21D-4E55-94E1-177D317663DE}"/>
              </a:ext>
            </a:extLst>
          </p:cNvPr>
          <p:cNvSpPr txBox="1">
            <a:spLocks/>
          </p:cNvSpPr>
          <p:nvPr/>
        </p:nvSpPr>
        <p:spPr>
          <a:xfrm>
            <a:off x="1028699" y="2428619"/>
            <a:ext cx="10086976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chemeClr val="accent3"/>
                </a:solidFill>
              </a:rPr>
              <a:t>Nate:</a:t>
            </a:r>
            <a:r>
              <a:rPr lang="en-US" sz="2000"/>
              <a:t>		Project templates, reviewed background information, proposal</a:t>
            </a:r>
          </a:p>
          <a:p>
            <a:endParaRPr lang="en-US" sz="2000" b="1"/>
          </a:p>
          <a:p>
            <a:r>
              <a:rPr lang="en-US" sz="2000" b="1">
                <a:solidFill>
                  <a:schemeClr val="accent3"/>
                </a:solidFill>
              </a:rPr>
              <a:t>Mitch:	</a:t>
            </a:r>
            <a:r>
              <a:rPr lang="en-US" sz="2000"/>
              <a:t>	Project schedule, Kanban set up in Clubhouse.io, high-level literature 			review</a:t>
            </a:r>
          </a:p>
          <a:p>
            <a:endParaRPr lang="en-US" sz="2000"/>
          </a:p>
          <a:p>
            <a:r>
              <a:rPr lang="en-US" sz="2000" b="1">
                <a:solidFill>
                  <a:schemeClr val="accent3"/>
                </a:solidFill>
              </a:rPr>
              <a:t>Ryan:	</a:t>
            </a:r>
            <a:r>
              <a:rPr lang="en-US" sz="2000"/>
              <a:t>	Reviewed background information, proposal</a:t>
            </a:r>
            <a:r>
              <a:rPr lang="en-US"/>
              <a:t>		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192538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Previous Week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5"/>
            <a:ext cx="104648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Defining project scope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Multiple project options provided (buildings vs traffic, vs natural assets data)</a:t>
            </a:r>
          </a:p>
          <a:p>
            <a:pPr lvl="1"/>
            <a:endParaRPr lang="en-US" dirty="0"/>
          </a:p>
          <a:p>
            <a:r>
              <a:rPr lang="en-US" sz="2000" b="1" dirty="0"/>
              <a:t>Constraining the scope given the project timeline</a:t>
            </a:r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Timeline is tight given the 7 weeks instead of 9 from last year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There are multiple additional items that could be completed as part of this scope</a:t>
            </a:r>
          </a:p>
          <a:p>
            <a:pPr lvl="1"/>
            <a:r>
              <a:rPr lang="en-US" dirty="0"/>
              <a:t> </a:t>
            </a:r>
          </a:p>
          <a:p>
            <a:r>
              <a:rPr lang="en-US" sz="2000" b="1" dirty="0"/>
              <a:t>Understanding data and systems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Multiple databases and many types of data, had to understand quickly to define the scope in a short period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787685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Next Week Tasks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7700BF-19CD-4D74-9447-41889C56E693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Week 2: Data and System Understanding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Select Data Subset and Complete Exploratory Data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Understand Data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Learn </a:t>
            </a:r>
            <a:r>
              <a:rPr lang="en-US" sz="2000" dirty="0" err="1"/>
              <a:t>InfluxDB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Simulate Streaming in </a:t>
            </a:r>
            <a:r>
              <a:rPr lang="en-US" sz="2000" dirty="0" err="1"/>
              <a:t>InfluxDB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Anomaly Detection Research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Start Anomaly Detection Modelling (secondary)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0706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b="1" dirty="0">
                <a:cs typeface="Calibri"/>
              </a:rPr>
              <a:t>1. </a:t>
            </a:r>
            <a:r>
              <a:rPr lang="en-US" dirty="0">
                <a:cs typeface="Calibri"/>
              </a:rPr>
              <a:t>Urban Data Lab</a:t>
            </a:r>
          </a:p>
          <a:p>
            <a:pPr>
              <a:lnSpc>
                <a:spcPct val="110000"/>
              </a:lnSpc>
            </a:pPr>
            <a:r>
              <a:rPr lang="en-US" b="1" dirty="0">
                <a:cs typeface="Calibri"/>
              </a:rPr>
              <a:t>2. </a:t>
            </a:r>
            <a:r>
              <a:rPr lang="en-US" dirty="0">
                <a:cs typeface="Calibri"/>
              </a:rPr>
              <a:t>Project Overview</a:t>
            </a:r>
          </a:p>
          <a:p>
            <a:pPr>
              <a:lnSpc>
                <a:spcPct val="110000"/>
              </a:lnSpc>
            </a:pPr>
            <a:r>
              <a:rPr lang="en-US" b="1" dirty="0">
                <a:cs typeface="Calibri"/>
              </a:rPr>
              <a:t>3. </a:t>
            </a:r>
            <a:r>
              <a:rPr lang="en-US" dirty="0">
                <a:cs typeface="Calibri"/>
              </a:rPr>
              <a:t>Project Management</a:t>
            </a:r>
          </a:p>
          <a:p>
            <a:pPr>
              <a:lnSpc>
                <a:spcPct val="110000"/>
              </a:lnSpc>
            </a:pPr>
            <a:r>
              <a:rPr lang="en-US" b="1" dirty="0">
                <a:cs typeface="Calibri"/>
              </a:rPr>
              <a:t>4. </a:t>
            </a:r>
            <a:r>
              <a:rPr lang="en-US" dirty="0">
                <a:cs typeface="Calibri"/>
              </a:rPr>
              <a:t>Project Status</a:t>
            </a:r>
          </a:p>
          <a:p>
            <a:pPr>
              <a:lnSpc>
                <a:spcPct val="110000"/>
              </a:lnSpc>
            </a:pPr>
            <a:endParaRPr lang="en-US" dirty="0">
              <a:cs typeface="Calibri"/>
            </a:endParaRPr>
          </a:p>
          <a:p>
            <a:pPr>
              <a:lnSpc>
                <a:spcPct val="110000"/>
              </a:lnSpc>
            </a:pPr>
            <a:endParaRPr lang="en-US" dirty="0">
              <a:cs typeface="Calibri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5775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Next Week Challenges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7700BF-19CD-4D74-9447-41889C56E693}"/>
              </a:ext>
            </a:extLst>
          </p:cNvPr>
          <p:cNvSpPr txBox="1">
            <a:spLocks/>
          </p:cNvSpPr>
          <p:nvPr/>
        </p:nvSpPr>
        <p:spPr>
          <a:xfrm>
            <a:off x="1028699" y="2269727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Learning Curve on Data Sources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Need to ensure we’re initially working with a constrained data set and the EDA is able to provide a good understanding of the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sz="2000" b="1" dirty="0"/>
              <a:t>Learning Curve on </a:t>
            </a:r>
            <a:r>
              <a:rPr lang="en-US" sz="2000" b="1" dirty="0" err="1"/>
              <a:t>InfluxDB</a:t>
            </a:r>
            <a:endParaRPr lang="en-US" sz="20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Focus on learning what is needed quickly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sz="2000" b="1" dirty="0"/>
              <a:t>Anomaly Detection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Have a short-list of methods and start on modelling as possible to keep on schedule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73412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Timeline Reflection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7700BF-19CD-4D74-9447-41889C56E693}"/>
              </a:ext>
            </a:extLst>
          </p:cNvPr>
          <p:cNvSpPr txBox="1">
            <a:spLocks/>
          </p:cNvSpPr>
          <p:nvPr/>
        </p:nvSpPr>
        <p:spPr>
          <a:xfrm>
            <a:off x="1101201" y="225197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/>
              <a:t>Currently on track, heading into the first post-proposal week.</a:t>
            </a:r>
            <a:endParaRPr lang="en-US" sz="2000"/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4064796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67F85-B014-E54D-AC82-A789515E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Q&amp;A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8D6534-C18A-6F43-BFAE-88E2F83FD9B4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2354531"/>
            <a:ext cx="4876800" cy="1152149"/>
          </a:xfrm>
        </p:spPr>
        <p:txBody>
          <a:bodyPr/>
          <a:lstStyle/>
          <a:p>
            <a:r>
              <a:rPr lang="en-US" b="1"/>
              <a:t>Mitch Harris</a:t>
            </a:r>
          </a:p>
          <a:p>
            <a:r>
              <a:rPr lang="en-US" b="1"/>
              <a:t>Ryan Koenig</a:t>
            </a:r>
          </a:p>
          <a:p>
            <a:r>
              <a:rPr lang="en-US" b="1"/>
              <a:t>Nathan Smith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37C36-233D-4261-A151-481DEB983F8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17CE90-6DC0-4BAD-AFD2-6566038ECD0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/>
              <a:t>Proposal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A0CAF6B-5914-4E2F-90A1-4B2D92D5ADC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887A24-2FBF-455B-A18C-4427CDDB875E}"/>
              </a:ext>
            </a:extLst>
          </p:cNvPr>
          <p:cNvSpPr txBox="1"/>
          <p:nvPr/>
        </p:nvSpPr>
        <p:spPr>
          <a:xfrm>
            <a:off x="227838" y="5923002"/>
            <a:ext cx="4381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</a:rPr>
              <a:t>Photo by </a:t>
            </a:r>
            <a:r>
              <a:rPr lang="en-US" sz="120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Markus </a:t>
            </a:r>
            <a:r>
              <a:rPr lang="en-US" sz="1200" err="1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Spiske</a:t>
            </a:r>
            <a:r>
              <a:rPr lang="en-US" sz="1200">
                <a:solidFill>
                  <a:schemeClr val="bg1"/>
                </a:solidFill>
              </a:rPr>
              <a:t> on </a:t>
            </a:r>
            <a:r>
              <a:rPr lang="en-US" sz="1200" err="1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2F485E91-8B2E-42EB-AE3D-84E04C06EA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43235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999068"/>
            <a:ext cx="6091191" cy="645284"/>
          </a:xfrm>
        </p:spPr>
        <p:txBody>
          <a:bodyPr/>
          <a:lstStyle/>
          <a:p>
            <a:r>
              <a:rPr lang="en-US"/>
              <a:t>Urban Data Lab (UDL)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3281F60E-78CA-D146-A626-AB0418571A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96382"/>
            <a:ext cx="9791700" cy="400023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>
                <a:solidFill>
                  <a:srgbClr val="000000"/>
                </a:solidFill>
                <a:latin typeface="+mj-lt"/>
              </a:rPr>
              <a:t>F</a:t>
            </a:r>
            <a:r>
              <a:rPr lang="en-CA" sz="2000" b="0" i="0">
                <a:solidFill>
                  <a:srgbClr val="000000"/>
                </a:solidFill>
                <a:effectLst/>
                <a:latin typeface="+mj-lt"/>
              </a:rPr>
              <a:t>ounded in 2019 to advance data access, data management and data analytics capabilities on the University of British Columbia campus with the goal of addressing campus-wide sustainability challenges.</a:t>
            </a:r>
          </a:p>
          <a:p>
            <a:endParaRPr lang="en-CA" sz="2000" b="0" i="0">
              <a:solidFill>
                <a:srgbClr val="000000"/>
              </a:solidFill>
              <a:effectLst/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b="0" i="0">
                <a:solidFill>
                  <a:srgbClr val="000000"/>
                </a:solidFill>
                <a:effectLst/>
                <a:latin typeface="+mj-lt"/>
              </a:rPr>
              <a:t>Provides open access of UBC sustainability data to researchers, policymakers and operational staff. </a:t>
            </a:r>
          </a:p>
          <a:p>
            <a:endParaRPr lang="en-CA" sz="2000" b="0" i="0">
              <a:solidFill>
                <a:srgbClr val="000000"/>
              </a:solidFill>
              <a:effectLst/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>
                <a:solidFill>
                  <a:srgbClr val="000000"/>
                </a:solidFill>
                <a:latin typeface="+mj-lt"/>
              </a:rPr>
              <a:t>S</a:t>
            </a:r>
            <a:r>
              <a:rPr lang="en-CA" sz="2000" b="0" i="0">
                <a:solidFill>
                  <a:srgbClr val="000000"/>
                </a:solidFill>
                <a:effectLst/>
                <a:latin typeface="+mj-lt"/>
              </a:rPr>
              <a:t>upports the monitoring and measurement of sustainability performance for buildings, transportation, and specifically as it relates to the policy commitments of UBC Sustainability Initiative and Campus and Community Planning.</a:t>
            </a:r>
            <a:endParaRPr lang="en-US" sz="200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08482F-A983-4477-88E0-2F3C0D303A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775" y="381000"/>
            <a:ext cx="1740025" cy="120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672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999068"/>
            <a:ext cx="6091191" cy="645284"/>
          </a:xfrm>
        </p:spPr>
        <p:txBody>
          <a:bodyPr/>
          <a:lstStyle/>
          <a:p>
            <a:r>
              <a:rPr lang="en-US"/>
              <a:t>Urban Data Lab (UDL)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3281F60E-78CA-D146-A626-AB0418571A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292102"/>
            <a:ext cx="9791700" cy="4000232"/>
          </a:xfrm>
        </p:spPr>
        <p:txBody>
          <a:bodyPr/>
          <a:lstStyle/>
          <a:p>
            <a:r>
              <a:rPr lang="en-US" sz="2000"/>
              <a:t>The UDL Team includes:</a:t>
            </a:r>
          </a:p>
          <a:p>
            <a:r>
              <a:rPr lang="en-US" sz="2000" b="1"/>
              <a:t>Mike Kennedy</a:t>
            </a:r>
            <a:r>
              <a:rPr lang="en-US" sz="2000"/>
              <a:t>, Ph.D. - Project Lead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High-level involvement in the Capstone Project</a:t>
            </a:r>
          </a:p>
          <a:p>
            <a:r>
              <a:rPr lang="en-US" sz="2000" b="1" err="1"/>
              <a:t>Jiachen</a:t>
            </a:r>
            <a:r>
              <a:rPr lang="en-US" sz="2000" b="1"/>
              <a:t> Wei</a:t>
            </a:r>
            <a:r>
              <a:rPr lang="en-US" sz="2000"/>
              <a:t>, MDS – Research Assistant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Main point of contact for Capstone Project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Previous MDS Okanagan alumni</a:t>
            </a:r>
          </a:p>
          <a:p>
            <a:r>
              <a:rPr lang="en-US" sz="2000" b="1"/>
              <a:t>Ibrahim El-</a:t>
            </a:r>
            <a:r>
              <a:rPr lang="en-US" sz="2000" b="1" err="1"/>
              <a:t>chami</a:t>
            </a:r>
            <a:r>
              <a:rPr lang="en-US" sz="2000"/>
              <a:t>, Ph.D. – Postdoctoral Researcher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Will be supporting the Capstone Project and specializes in IoT and AI systems as part of smart energy systems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08482F-A983-4477-88E0-2F3C0D303A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775" y="381000"/>
            <a:ext cx="1740025" cy="120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544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Overview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9802057" cy="290453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>
                <a:cs typeface="Calibri"/>
              </a:rPr>
              <a:t>Real-time Anomaly Detection with Smart Building Sensor Data</a:t>
            </a:r>
          </a:p>
          <a:p>
            <a:pPr>
              <a:lnSpc>
                <a:spcPct val="110000"/>
              </a:lnSpc>
            </a:pPr>
            <a:endParaRPr lang="en-US">
              <a:cs typeface="Calibri"/>
            </a:endParaRP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14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EF0A06-755C-46C8-8507-EBB7658BAA1C}"/>
              </a:ext>
            </a:extLst>
          </p:cNvPr>
          <p:cNvSpPr txBox="1">
            <a:spLocks/>
          </p:cNvSpPr>
          <p:nvPr/>
        </p:nvSpPr>
        <p:spPr>
          <a:xfrm>
            <a:off x="1028699" y="2383542"/>
            <a:ext cx="5138262" cy="4000232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000000"/>
                </a:solidFill>
                <a:latin typeface="+mj-lt"/>
              </a:rPr>
              <a:t>UDL has access to building sensor data managed by UBC Energy and Water Services (EWS)</a:t>
            </a:r>
          </a:p>
          <a:p>
            <a:endParaRPr lang="en-US" sz="2000">
              <a:solidFill>
                <a:srgbClr val="000000"/>
              </a:solidFill>
              <a:latin typeface="+mj-lt"/>
            </a:endParaRPr>
          </a:p>
          <a:p>
            <a:r>
              <a:rPr lang="en-US" sz="2000">
                <a:solidFill>
                  <a:srgbClr val="000000"/>
                </a:solidFill>
                <a:latin typeface="+mj-lt"/>
              </a:rPr>
              <a:t>The EWS data are stored on two databases: ION and </a:t>
            </a:r>
            <a:r>
              <a:rPr lang="en-US" sz="2000" err="1">
                <a:solidFill>
                  <a:srgbClr val="000000"/>
                </a:solidFill>
                <a:latin typeface="+mj-lt"/>
              </a:rPr>
              <a:t>SkySpark</a:t>
            </a:r>
          </a:p>
          <a:p>
            <a:endParaRPr lang="en-US" sz="2000">
              <a:solidFill>
                <a:srgbClr val="000000"/>
              </a:solidFill>
              <a:latin typeface="+mj-lt"/>
            </a:endParaRPr>
          </a:p>
          <a:p>
            <a:r>
              <a:rPr lang="en-US" sz="2000">
                <a:solidFill>
                  <a:srgbClr val="000000"/>
                </a:solidFill>
                <a:latin typeface="+mj-lt"/>
              </a:rPr>
              <a:t>UDL has access to these databases and records data in </a:t>
            </a:r>
            <a:r>
              <a:rPr lang="en-US" sz="2000" err="1">
                <a:solidFill>
                  <a:srgbClr val="000000"/>
                </a:solidFill>
                <a:latin typeface="+mj-lt"/>
              </a:rPr>
              <a:t>InfluxDB</a:t>
            </a:r>
            <a:endParaRPr lang="en-CA" sz="200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28" name="Picture 4" descr="Diagram&#10;&#10;Description automatically generated">
            <a:extLst>
              <a:ext uri="{FF2B5EF4-FFF2-40B4-BE49-F238E27FC236}">
                <a16:creationId xmlns:a16="http://schemas.microsoft.com/office/drawing/2014/main" id="{E7B6A25F-7199-48F7-B773-A0C425DB4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408658" y="2658865"/>
            <a:ext cx="3431488" cy="3017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3375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EF0A06-755C-46C8-8507-EBB7658BAA1C}"/>
              </a:ext>
            </a:extLst>
          </p:cNvPr>
          <p:cNvSpPr txBox="1">
            <a:spLocks/>
          </p:cNvSpPr>
          <p:nvPr/>
        </p:nvSpPr>
        <p:spPr>
          <a:xfrm>
            <a:off x="1028699" y="2383542"/>
            <a:ext cx="5138262" cy="400023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000000"/>
                </a:solidFill>
                <a:latin typeface="+mj-lt"/>
              </a:rPr>
              <a:t>UDL have noticed inconsistent/erroneous data and there is no system currently in place to catch or flag these data</a:t>
            </a:r>
          </a:p>
          <a:p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r>
              <a:rPr lang="en-US" sz="2000" dirty="0">
                <a:solidFill>
                  <a:srgbClr val="000000"/>
                </a:solidFill>
                <a:latin typeface="+mj-lt"/>
              </a:rPr>
              <a:t>UDL are interested in deployment of an anomaly detection system capable of notifying users of unusual behavior</a:t>
            </a:r>
          </a:p>
          <a:p>
            <a:endParaRPr lang="en-CA" sz="2000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28" name="Picture 4" descr="Diagram&#10;&#10;Description automatically generated">
            <a:extLst>
              <a:ext uri="{FF2B5EF4-FFF2-40B4-BE49-F238E27FC236}">
                <a16:creationId xmlns:a16="http://schemas.microsoft.com/office/drawing/2014/main" id="{E7B6A25F-7199-48F7-B773-A0C425DB4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71376" y="2510102"/>
            <a:ext cx="4580972" cy="3120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1168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5188284-2E86-4772-BC66-71724B4684C5}"/>
              </a:ext>
            </a:extLst>
          </p:cNvPr>
          <p:cNvSpPr txBox="1">
            <a:spLocks/>
          </p:cNvSpPr>
          <p:nvPr/>
        </p:nvSpPr>
        <p:spPr>
          <a:xfrm>
            <a:off x="1028698" y="2286003"/>
            <a:ext cx="9624505" cy="4097771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Select a subset of </a:t>
            </a:r>
            <a:r>
              <a:rPr lang="en-US" sz="2000" dirty="0" err="1">
                <a:solidFill>
                  <a:srgbClr val="000000"/>
                </a:solidFill>
                <a:latin typeface="+mj-lt"/>
              </a:rPr>
              <a:t>SkySpark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 data and simulate real-time streaming from </a:t>
            </a:r>
            <a:r>
              <a:rPr lang="en-US" sz="2000" dirty="0" err="1">
                <a:solidFill>
                  <a:srgbClr val="000000"/>
                </a:solidFill>
                <a:latin typeface="+mj-lt"/>
              </a:rPr>
              <a:t>InfluxDB</a:t>
            </a:r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Various anomaly detection models will be explored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A pipeline with the anomaly detection model and any required data cleaning will be tested using the simulated streaming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The system may be twinned in Azure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The system may be tested/implemented on additional data sources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Output from the detection model will be provided in dashboard format, ideally with a notification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55521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9</a:t>
            </a:fld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31D7C954-EACB-446B-B405-6ED412CA0A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4115105"/>
              </p:ext>
            </p:extLst>
          </p:nvPr>
        </p:nvGraphicFramePr>
        <p:xfrm>
          <a:off x="5821902" y="2263812"/>
          <a:ext cx="553189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4489">
                  <a:extLst>
                    <a:ext uri="{9D8B030D-6E8A-4147-A177-3AD203B41FA5}">
                      <a16:colId xmlns:a16="http://schemas.microsoft.com/office/drawing/2014/main" val="2861931883"/>
                    </a:ext>
                  </a:extLst>
                </a:gridCol>
                <a:gridCol w="4687409">
                  <a:extLst>
                    <a:ext uri="{9D8B030D-6E8A-4147-A177-3AD203B41FA5}">
                      <a16:colId xmlns:a16="http://schemas.microsoft.com/office/drawing/2014/main" val="8084302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Goal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443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Project Definitional and Proposal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848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Data and System Understanding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450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Anomaly Detection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979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Implement Streaming Pipeline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8173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Value Week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1888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Dashboard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9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Reporting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0667380"/>
                  </a:ext>
                </a:extLst>
              </a:tr>
            </a:tbl>
          </a:graphicData>
        </a:graphic>
      </p:graphicFrame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EA20C31-A7F6-4BB3-8E05-1D1FCCDB624C}"/>
              </a:ext>
            </a:extLst>
          </p:cNvPr>
          <p:cNvSpPr txBox="1">
            <a:spLocks/>
          </p:cNvSpPr>
          <p:nvPr/>
        </p:nvSpPr>
        <p:spPr>
          <a:xfrm>
            <a:off x="1028699" y="2286003"/>
            <a:ext cx="4564234" cy="4097771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000000"/>
                </a:solidFill>
                <a:latin typeface="+mj-lt"/>
              </a:rPr>
              <a:t>Weekly goals are provided to define the scope and allow continuous tracking</a:t>
            </a:r>
          </a:p>
          <a:p>
            <a:endParaRPr lang="en-US" sz="2000">
              <a:solidFill>
                <a:srgbClr val="000000"/>
              </a:solidFill>
              <a:latin typeface="+mj-lt"/>
            </a:endParaRPr>
          </a:p>
          <a:p>
            <a:r>
              <a:rPr lang="en-US" sz="2000">
                <a:solidFill>
                  <a:srgbClr val="000000"/>
                </a:solidFill>
                <a:latin typeface="+mj-lt"/>
              </a:rPr>
              <a:t>Each goal has a subset of items (described in more detail in the proposal)</a:t>
            </a:r>
          </a:p>
          <a:p>
            <a:endParaRPr lang="en-US" sz="2000">
              <a:solidFill>
                <a:srgbClr val="000000"/>
              </a:solidFill>
              <a:latin typeface="+mj-lt"/>
            </a:endParaRPr>
          </a:p>
          <a:p>
            <a:r>
              <a:rPr lang="en-US" sz="2000">
                <a:solidFill>
                  <a:srgbClr val="000000"/>
                </a:solidFill>
                <a:latin typeface="+mj-lt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4296904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35">
      <a:majorFont>
        <a:latin typeface="Arial Nova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A_Win32_MW_JS_SL_v2.potx" id="{F3EA0D10-81D8-413D-A4CA-F5D1D5CC8037}" vid="{9BA86A48-81B4-441C-9F07-EEAF91A8FC3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24273A0-A4DF-47AA-BF1F-8758123399CE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FD975AF8-B1C6-436B-A274-2C3ADC7798ED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82F651C-E5DA-470F-A6A6-D70E9A5EBFB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Impact annual presentation</Template>
  <TotalTime>18</TotalTime>
  <Words>1057</Words>
  <Application>Microsoft Office PowerPoint</Application>
  <PresentationFormat>Widescreen</PresentationFormat>
  <Paragraphs>205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Arial Nova</vt:lpstr>
      <vt:lpstr>Calibri</vt:lpstr>
      <vt:lpstr>Wingdings</vt:lpstr>
      <vt:lpstr>Theme1</vt:lpstr>
      <vt:lpstr>Urban Data Lab Capstone Project Real-time Sensor Anomaly Detection Proposal Presentation</vt:lpstr>
      <vt:lpstr>Outline</vt:lpstr>
      <vt:lpstr>Urban Data Lab (UDL)</vt:lpstr>
      <vt:lpstr>Urban Data Lab (UDL)</vt:lpstr>
      <vt:lpstr>Project Overview</vt:lpstr>
      <vt:lpstr>Project Overview Background</vt:lpstr>
      <vt:lpstr>Project Overview Background</vt:lpstr>
      <vt:lpstr>Project Overview Approach</vt:lpstr>
      <vt:lpstr>Project Overview Schedule</vt:lpstr>
      <vt:lpstr>Project Overview Schedule</vt:lpstr>
      <vt:lpstr>Project Management</vt:lpstr>
      <vt:lpstr>Project Management Approach</vt:lpstr>
      <vt:lpstr>Project Management Meetings / Communication</vt:lpstr>
      <vt:lpstr>Project Management Description of Tools</vt:lpstr>
      <vt:lpstr>Project Status</vt:lpstr>
      <vt:lpstr>Project Status Previous Week Tasks Completed</vt:lpstr>
      <vt:lpstr>Project Status Previous Week Individual Contributions</vt:lpstr>
      <vt:lpstr>Project Status Previous Week Challenges</vt:lpstr>
      <vt:lpstr>Project Status Next Week Tasks</vt:lpstr>
      <vt:lpstr>Project Status Next Week Challenges</vt:lpstr>
      <vt:lpstr>Project Status Timeline Reflection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 Anomaly Detection Proposed Method</dc:title>
  <dc:creator>Nathan Smith</dc:creator>
  <cp:lastModifiedBy>Nathan Smith</cp:lastModifiedBy>
  <cp:revision>3</cp:revision>
  <dcterms:created xsi:type="dcterms:W3CDTF">2021-04-15T15:10:01Z</dcterms:created>
  <dcterms:modified xsi:type="dcterms:W3CDTF">2021-05-11T17:46:41Z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